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2" r:id="rId16"/>
    <p:sldId id="270" r:id="rId17"/>
    <p:sldId id="273" r:id="rId18"/>
    <p:sldId id="271" r:id="rId19"/>
    <p:sldId id="274" r:id="rId20"/>
    <p:sldId id="277" r:id="rId21"/>
    <p:sldId id="275" r:id="rId22"/>
    <p:sldId id="27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05EE2-AD3C-4361-9646-B186B2A51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4CB42C-3B7C-40F8-A0C5-DBA0534A6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CCFFD-D7E3-4D8E-92A9-E6BE6D6A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D7BC73-65C0-45EA-AAFE-56D5C094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910580-3AD6-4EAA-8DEE-4D7277E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87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E40BD9-8FBF-4D80-8D03-3D6F3020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CFF6C4-09C4-4148-BDBD-58CE376D1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5E7E38-8E33-4E25-9FFD-48A3E09A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9D91C-4396-4355-8A55-874690C1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7B740E-9E2E-48BE-9C74-3D5A17026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8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A5F2AC-BEF2-4E4E-8CA1-E81EA1A79A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B89E6D-A04C-4B0A-9106-3C30E71E7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96E2D8-9E53-4A29-85D8-00D77A549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321A2-3FCC-4412-94A8-3CBFA03E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2AC74D-CDDC-40FB-BC6B-75CBAC19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88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4E6A7E-3894-4C7F-A087-095640D28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549EBF-B4AC-4756-BC88-06B2DFABE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91D7DD-ACF8-4DAE-B318-686B260C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FBEF18-5B1F-4F0C-8B99-33976830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D24DEE-4E2D-4480-A7EE-961053A7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23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65D7C7-0C76-43CD-9D1C-92A3A71C3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0E3BD12-B4FE-4332-AF40-25D5DD391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045CDE-EFCA-4D4D-A681-18A227A3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F3A880-13D1-4723-881E-A51F492E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CE8EB4-66B8-4DDB-AE1B-549FBE050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93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E681C-3202-40E8-9961-2C1E796D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91C032-1514-417A-B3A7-AA46C674E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A23443-5A0E-4FC1-9543-A6577D4C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EF8CCA-BC88-47FC-90B0-B3498E56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CF7AE6-D641-44EF-8DC7-F15B335F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506301-12B0-47D8-8651-6DFB7C6C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58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4ABC0-C8ED-4A70-B01D-F6A349BF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9B01C26-D8A3-40CE-985D-69D4FA77C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20448EA-FA9B-47A2-B175-43DB63A63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C63CB24-5C32-48C4-8CA3-2AD76F19A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120AC12-E30B-4976-B1F8-0D4080AF5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FCC39B-0D85-4B02-920E-AEB16A2D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A56577-D131-49D8-8C53-64D775FD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0B87E5-9D96-4CFF-8A7F-0229A810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61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0FAC8-4817-413D-BCD1-4C3D0318C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105E5C-ED78-41DD-A29B-BC59B633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9AA23C-4CD2-42CD-9ED1-3D0C1C81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5FEBC9-2AE0-4C9C-90C8-1F77FEDC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61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E00F3D-6EF7-4A6E-9600-CB033A71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059302-4A1C-45E5-A41D-A7FC88FF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6E70D7-A2C3-490E-BBA8-111D9AE1D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12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F07EC-0702-46E5-81D1-A414A01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6BF98C-0D5B-4C26-AEA8-FFD01984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BB300F3-0ABD-4EBE-A9E6-495580203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69BDEF-B0F8-4671-927B-9AA82C11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9F95C48-7ABD-4216-88C4-7A9B87D1A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273DC9-E956-4523-84F9-E98590857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80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5F310-0B28-404A-9851-A96C07E8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DA01A8B-2930-4411-8AF0-716EFEE0D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80524C0-2530-40FC-B27A-A342CAE2C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E1E497-9796-49EE-8013-D8F9F2F1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30980B-7F29-48EA-8196-E93AA4EC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6B0BD3-9E1A-490D-9E4B-66D3DC7D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674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6AA803-302B-4A84-9141-0811B7BF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0982F01-86D8-4355-B1F3-FB14D21E1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4CA4B7-5085-4AFF-BBB7-6DD1DEF0D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B71BB-CA7C-4E4A-81B3-84A62A4350E2}" type="datetimeFigureOut">
              <a:rPr lang="cs-CZ" smtClean="0"/>
              <a:t>02.02.2021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5127E-EAD0-4197-99E9-AACA5B4F9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6798C-4079-4C7E-B44E-00EA8D8D4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E07A-ED8F-4E21-990E-A16DD246B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56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TnAt07m1U" TargetMode="External"/><Relationship Id="rId2" Type="http://schemas.openxmlformats.org/officeDocument/2006/relationships/hyperlink" Target="https://www.youtube.com/watch?v=Ol1SJiVJ02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lwsEzE5sZ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COXMjo4cR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COXMjo4cRo" TargetMode="External"/><Relationship Id="rId2" Type="http://schemas.openxmlformats.org/officeDocument/2006/relationships/hyperlink" Target="https://www.youtube.com/watch?v=AVzI90oZUl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AD271-B3FD-4F96-9AC3-E1FF49FE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 - TEXT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08DE3D-7451-400C-B65C-A184CF0BE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600" dirty="0">
                <a:solidFill>
                  <a:prstClr val="black"/>
                </a:solidFill>
              </a:rPr>
              <a:t>1. </a:t>
            </a:r>
            <a:r>
              <a:rPr lang="cs-CZ" sz="2600" dirty="0">
                <a:solidFill>
                  <a:srgbClr val="FF0000"/>
                </a:solidFill>
              </a:rPr>
              <a:t>CHLOR (FLUOR)</a:t>
            </a:r>
            <a:r>
              <a:rPr lang="cs-CZ" sz="2600" dirty="0">
                <a:solidFill>
                  <a:prstClr val="black"/>
                </a:solidFill>
              </a:rPr>
              <a:t> je jedovatá plynná látka.</a:t>
            </a:r>
          </a:p>
          <a:p>
            <a:pPr lvl="1"/>
            <a:r>
              <a:rPr lang="cs-CZ" sz="2200" dirty="0">
                <a:solidFill>
                  <a:prstClr val="black"/>
                </a:solidFill>
              </a:rPr>
              <a:t>1. Brom je </a:t>
            </a:r>
            <a:r>
              <a:rPr lang="cs-CZ" sz="2200" dirty="0">
                <a:solidFill>
                  <a:srgbClr val="FF0000"/>
                </a:solidFill>
              </a:rPr>
              <a:t>kapalná</a:t>
            </a:r>
            <a:r>
              <a:rPr lang="cs-CZ" sz="2200" dirty="0"/>
              <a:t> jedovatá látka.</a:t>
            </a:r>
            <a:endParaRPr lang="cs-CZ" sz="2200" dirty="0">
              <a:solidFill>
                <a:prstClr val="black"/>
              </a:solidFill>
            </a:endParaRPr>
          </a:p>
          <a:p>
            <a:pPr lvl="0"/>
            <a:r>
              <a:rPr lang="cs-CZ" sz="2600" dirty="0">
                <a:solidFill>
                  <a:prstClr val="black"/>
                </a:solidFill>
              </a:rPr>
              <a:t>2. Při úniku chloru se ukryjeme </a:t>
            </a:r>
            <a:r>
              <a:rPr lang="cs-CZ" sz="2600" dirty="0">
                <a:solidFill>
                  <a:srgbClr val="FF0000"/>
                </a:solidFill>
              </a:rPr>
              <a:t>v nejvyšším </a:t>
            </a:r>
            <a:r>
              <a:rPr lang="cs-CZ" sz="2600" dirty="0">
                <a:solidFill>
                  <a:prstClr val="black"/>
                </a:solidFill>
              </a:rPr>
              <a:t>patře domu a utěsníme okna.</a:t>
            </a:r>
          </a:p>
          <a:p>
            <a:pPr lvl="0"/>
            <a:r>
              <a:rPr lang="cs-CZ" sz="2600" dirty="0">
                <a:solidFill>
                  <a:prstClr val="black"/>
                </a:solidFill>
              </a:rPr>
              <a:t>3. Na dezinfekci pitné vody se používá </a:t>
            </a:r>
            <a:r>
              <a:rPr lang="cs-CZ" sz="2600" dirty="0">
                <a:solidFill>
                  <a:srgbClr val="FF0000"/>
                </a:solidFill>
              </a:rPr>
              <a:t>CHLOR.</a:t>
            </a:r>
            <a:endParaRPr lang="cs-CZ" sz="2600" dirty="0">
              <a:solidFill>
                <a:prstClr val="black"/>
              </a:solidFill>
            </a:endParaRPr>
          </a:p>
          <a:p>
            <a:pPr lvl="0"/>
            <a:r>
              <a:rPr lang="cs-CZ" sz="2600" dirty="0">
                <a:solidFill>
                  <a:prstClr val="black"/>
                </a:solidFill>
              </a:rPr>
              <a:t>4. </a:t>
            </a:r>
            <a:r>
              <a:rPr lang="cs-CZ" sz="2600" dirty="0">
                <a:solidFill>
                  <a:srgbClr val="FF0000"/>
                </a:solidFill>
              </a:rPr>
              <a:t>JÓD</a:t>
            </a:r>
            <a:r>
              <a:rPr lang="cs-CZ" sz="2600" dirty="0">
                <a:solidFill>
                  <a:prstClr val="black"/>
                </a:solidFill>
              </a:rPr>
              <a:t> při zahřívání ochotně sublimuje.</a:t>
            </a:r>
          </a:p>
          <a:p>
            <a:pPr lvl="0"/>
            <a:r>
              <a:rPr lang="cs-CZ" sz="2600" dirty="0">
                <a:solidFill>
                  <a:prstClr val="black"/>
                </a:solidFill>
              </a:rPr>
              <a:t>5. Pro správnou funkci štítné žlázy je důležitý </a:t>
            </a:r>
            <a:r>
              <a:rPr lang="cs-CZ" sz="2600" dirty="0">
                <a:solidFill>
                  <a:srgbClr val="FF0000"/>
                </a:solidFill>
              </a:rPr>
              <a:t>JÓD</a:t>
            </a:r>
            <a:r>
              <a:rPr lang="cs-CZ" sz="2600" dirty="0">
                <a:solidFill>
                  <a:prstClr val="black"/>
                </a:solidFill>
              </a:rPr>
              <a:t>. Zdrojem jsou mořští plži.</a:t>
            </a:r>
          </a:p>
          <a:p>
            <a:pPr lvl="0"/>
            <a:r>
              <a:rPr lang="cs-CZ" sz="2600" dirty="0">
                <a:solidFill>
                  <a:prstClr val="black"/>
                </a:solidFill>
              </a:rPr>
              <a:t>6. </a:t>
            </a:r>
            <a:r>
              <a:rPr lang="cs-CZ" sz="2600" dirty="0">
                <a:solidFill>
                  <a:srgbClr val="FF0000"/>
                </a:solidFill>
              </a:rPr>
              <a:t>CHLOR </a:t>
            </a:r>
            <a:r>
              <a:rPr lang="cs-CZ" sz="2600" dirty="0">
                <a:solidFill>
                  <a:prstClr val="black"/>
                </a:solidFill>
              </a:rPr>
              <a:t>ničí baktérie a choroboplodné zárodky.</a:t>
            </a:r>
          </a:p>
          <a:p>
            <a:pPr lvl="0"/>
            <a:r>
              <a:rPr lang="cs-CZ" sz="2600" dirty="0">
                <a:solidFill>
                  <a:prstClr val="black"/>
                </a:solidFill>
              </a:rPr>
              <a:t>7. Oxidací spálených mořských řas získáme </a:t>
            </a:r>
            <a:r>
              <a:rPr lang="cs-CZ" sz="2600" dirty="0">
                <a:solidFill>
                  <a:srgbClr val="FF0000"/>
                </a:solidFill>
              </a:rPr>
              <a:t>JÓD</a:t>
            </a:r>
            <a:r>
              <a:rPr lang="cs-CZ" sz="2600" dirty="0">
                <a:solidFill>
                  <a:prstClr val="black"/>
                </a:solidFill>
              </a:rPr>
              <a:t>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A36D8B7-D2DD-4C13-A493-0EDDD66B1CFF}"/>
              </a:ext>
            </a:extLst>
          </p:cNvPr>
          <p:cNvSpPr/>
          <p:nvPr/>
        </p:nvSpPr>
        <p:spPr>
          <a:xfrm>
            <a:off x="1495425" y="1895475"/>
            <a:ext cx="2085975" cy="314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6583FA9-E772-4DB9-936F-FADEA1381F93}"/>
              </a:ext>
            </a:extLst>
          </p:cNvPr>
          <p:cNvSpPr/>
          <p:nvPr/>
        </p:nvSpPr>
        <p:spPr>
          <a:xfrm>
            <a:off x="2819400" y="2343150"/>
            <a:ext cx="923925" cy="247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4EA0DA5-8B35-4DE7-927E-0A16554B6B6F}"/>
              </a:ext>
            </a:extLst>
          </p:cNvPr>
          <p:cNvSpPr/>
          <p:nvPr/>
        </p:nvSpPr>
        <p:spPr>
          <a:xfrm>
            <a:off x="5372100" y="2762250"/>
            <a:ext cx="1571625" cy="28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075C980-032D-4635-B37F-CBA31E2933DB}"/>
              </a:ext>
            </a:extLst>
          </p:cNvPr>
          <p:cNvSpPr/>
          <p:nvPr/>
        </p:nvSpPr>
        <p:spPr>
          <a:xfrm>
            <a:off x="6286500" y="3200400"/>
            <a:ext cx="1028700" cy="3524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E20934C-1656-4416-813D-ED1956025133}"/>
              </a:ext>
            </a:extLst>
          </p:cNvPr>
          <p:cNvSpPr/>
          <p:nvPr/>
        </p:nvSpPr>
        <p:spPr>
          <a:xfrm>
            <a:off x="1390650" y="3695700"/>
            <a:ext cx="647700" cy="314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5850AE3-CCD0-4D81-A686-BC9320A5ED5A}"/>
              </a:ext>
            </a:extLst>
          </p:cNvPr>
          <p:cNvSpPr/>
          <p:nvPr/>
        </p:nvSpPr>
        <p:spPr>
          <a:xfrm>
            <a:off x="7181850" y="4086226"/>
            <a:ext cx="619125" cy="3524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E8A0F6B-D884-4F17-B687-9D5D0D2E544E}"/>
              </a:ext>
            </a:extLst>
          </p:cNvPr>
          <p:cNvSpPr/>
          <p:nvPr/>
        </p:nvSpPr>
        <p:spPr>
          <a:xfrm>
            <a:off x="1390650" y="4638675"/>
            <a:ext cx="1028700" cy="314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0594109-1FA7-47A2-A9BE-306C4A53D319}"/>
              </a:ext>
            </a:extLst>
          </p:cNvPr>
          <p:cNvSpPr/>
          <p:nvPr/>
        </p:nvSpPr>
        <p:spPr>
          <a:xfrm>
            <a:off x="6943725" y="5105400"/>
            <a:ext cx="619125" cy="3524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1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1CBF0-BA66-4B2E-B1C8-8E6DF2BAC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5"/>
            <a:ext cx="10515600" cy="1325563"/>
          </a:xfrm>
        </p:spPr>
        <p:txBody>
          <a:bodyPr/>
          <a:lstStyle/>
          <a:p>
            <a:r>
              <a:rPr lang="cs-CZ" b="1" dirty="0"/>
              <a:t>VYUŽITÍ SÍRY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17D47-C031-41D3-8BC6-18A95F39B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VÝROBA PYROTECHNIKA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VÝROBA INSEKTICIDŮ – POSTŘIK PROTI HMYZU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C5EF94-9730-4928-9033-B2600BC77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700" y="2994025"/>
            <a:ext cx="2571300" cy="38639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D72A865-143D-4C00-A7C9-6918002A8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712" y="225426"/>
            <a:ext cx="488806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FB646-011A-4BA2-816A-50A086FF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C303DB-48C2-4ACF-BAE3-DEA79162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https://www.youtube.com/watch?v=Ol1SJiVJ02c</a:t>
            </a:r>
            <a:endParaRPr lang="cs-CZ" dirty="0"/>
          </a:p>
          <a:p>
            <a:r>
              <a:rPr lang="cs-CZ" dirty="0"/>
              <a:t>HOŘENÍ SÍRY </a:t>
            </a:r>
          </a:p>
          <a:p>
            <a:r>
              <a:rPr lang="cs-CZ" dirty="0">
                <a:hlinkClick r:id="rId3"/>
              </a:rPr>
              <a:t>https://www.youtube.com/watch?v=MjTnAt07m1U</a:t>
            </a:r>
            <a:endParaRPr lang="cs-CZ" dirty="0"/>
          </a:p>
          <a:p>
            <a:r>
              <a:rPr lang="cs-CZ" dirty="0"/>
              <a:t>FORMY SÍRY</a:t>
            </a:r>
          </a:p>
          <a:p>
            <a:r>
              <a:rPr lang="cs-CZ" dirty="0">
                <a:hlinkClick r:id="rId4"/>
              </a:rPr>
              <a:t>https://www.youtube.com/watch?v=wlwsEzE5sZc</a:t>
            </a:r>
            <a:endParaRPr lang="cs-CZ" dirty="0"/>
          </a:p>
          <a:p>
            <a:r>
              <a:rPr lang="cs-CZ" dirty="0"/>
              <a:t>SHRNUTÍ, VŠE O SÍŘE</a:t>
            </a:r>
          </a:p>
        </p:txBody>
      </p:sp>
    </p:spTree>
    <p:extLst>
      <p:ext uri="{BB962C8B-B14F-4D97-AF65-F5344CB8AC3E}">
        <p14:creationId xmlns:p14="http://schemas.microsoft.com/office/powerpoint/2010/main" val="226583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08D84-1949-4EE5-83D1-59141B45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FOSFOR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CBF7D4-9E51-42E7-894A-223A12246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ZNAČKA:   P</a:t>
            </a:r>
          </a:p>
          <a:p>
            <a:r>
              <a:rPr lang="cs-CZ" dirty="0"/>
              <a:t>LATINSKÝ NÁZEV: PHOSPHORUS</a:t>
            </a:r>
          </a:p>
          <a:p>
            <a:r>
              <a:rPr lang="cs-CZ" dirty="0"/>
              <a:t>PROTONOVÉ ČÍSLO: 15</a:t>
            </a:r>
          </a:p>
          <a:p>
            <a:r>
              <a:rPr lang="cs-CZ" dirty="0"/>
              <a:t>SKUPINA: V.A</a:t>
            </a:r>
          </a:p>
          <a:p>
            <a:r>
              <a:rPr lang="cs-CZ" dirty="0"/>
              <a:t>PRERIODA. 3</a:t>
            </a:r>
          </a:p>
          <a:p>
            <a:r>
              <a:rPr lang="cs-CZ" dirty="0"/>
              <a:t>NEKOV</a:t>
            </a:r>
          </a:p>
          <a:p>
            <a:r>
              <a:rPr lang="cs-CZ" dirty="0"/>
              <a:t>MOLEKULA – 4 ATOMY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ED8293-FFD1-467C-A2FC-FA3B9C11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69656"/>
            <a:ext cx="3724275" cy="348348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EDFF1A4-7357-47AE-A10F-36EF9CDC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803" y="365125"/>
            <a:ext cx="8742422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149E0-A351-4760-BFEB-669ECD91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MODIFIKACE FOSFORU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1294E5-1434-4D8E-A076-7126A4FE85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t="30719" r="10434" b="24626"/>
          <a:stretch/>
        </p:blipFill>
        <p:spPr>
          <a:xfrm>
            <a:off x="771525" y="2133600"/>
            <a:ext cx="10195526" cy="4086225"/>
          </a:xfrm>
        </p:spPr>
      </p:pic>
    </p:spTree>
    <p:extLst>
      <p:ext uri="{BB962C8B-B14F-4D97-AF65-F5344CB8AC3E}">
        <p14:creationId xmlns:p14="http://schemas.microsoft.com/office/powerpoint/2010/main" val="1860756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2A122C-4910-4578-B0AE-9BDE8B716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5" t="31667" r="24241" b="18704"/>
          <a:stretch/>
        </p:blipFill>
        <p:spPr>
          <a:xfrm>
            <a:off x="1386348" y="521110"/>
            <a:ext cx="9547123" cy="56558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21D305-E0C6-46BB-8C1D-16939B2C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E2FF3F-4385-41F5-A656-D28E8FB84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32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17EC2-5ECB-4705-B8F9-E57BF8F0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BÍLÝ FOSFOR - FOSFORESCENCE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E7F7DD-84CB-4D6B-96EB-08257F26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PHOSPHORUS= SVĚTLONOŠ (ŘECKÝ NÁZEV)- PÁRY</a:t>
            </a:r>
          </a:p>
          <a:p>
            <a:r>
              <a:rPr lang="cs-CZ" dirty="0"/>
              <a:t>SVĚTLONOŠ = LUCIFERIN (LATINSKÝ NÁZEV)</a:t>
            </a:r>
          </a:p>
          <a:p>
            <a:endParaRPr lang="cs-CZ" dirty="0"/>
          </a:p>
          <a:p>
            <a:r>
              <a:rPr lang="cs-CZ" dirty="0"/>
              <a:t>OBSAHUJE HMYZ……SVĚTLUŠKY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5614DF-1630-4C6F-ACB8-AEA4D9E01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1" y="2742063"/>
            <a:ext cx="7162799" cy="411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DEB32-D0E4-4244-8473-71B152E7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ČERVENÝ A ČERNÝ FOSFOR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BDE4380-142B-4F1F-8A73-3A70476C3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3" t="38818" r="22050" b="11492"/>
          <a:stretch/>
        </p:blipFill>
        <p:spPr>
          <a:xfrm>
            <a:off x="1657350" y="1690688"/>
            <a:ext cx="8646518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3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6479D-4295-49F5-99F0-6FA33F623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FOSFOR V PŘÍRODĚ</a:t>
            </a:r>
            <a:br>
              <a:rPr lang="cs-CZ" sz="1800" b="1" dirty="0"/>
            </a:br>
            <a:r>
              <a:rPr lang="cs-CZ" sz="1800" b="1" dirty="0"/>
              <a:t>JEN VE SLOUČENINÁCH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D97104-9C49-4260-B517-073E4E6E1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APATIT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ZUBY, KOSTI</a:t>
            </a:r>
          </a:p>
          <a:p>
            <a:endParaRPr lang="cs-CZ" dirty="0"/>
          </a:p>
          <a:p>
            <a:r>
              <a:rPr lang="cs-CZ" dirty="0"/>
              <a:t>DŘÍVE</a:t>
            </a:r>
          </a:p>
          <a:p>
            <a:r>
              <a:rPr lang="cs-CZ" dirty="0"/>
              <a:t>„KOSTÍK“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7BD2C4-F0CF-4E04-8194-CFDCDAB2C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545" y="3382962"/>
            <a:ext cx="4673367" cy="310991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491BD44-44D9-48A7-AA75-9D320B7AA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837" y="2967831"/>
            <a:ext cx="3786188" cy="37861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483F8F-541B-4211-BBBB-34815D1AC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3976"/>
            <a:ext cx="3786187" cy="28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6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2A768-99E1-4903-BFF3-8F3BB97A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POUŽITÍ FOSFORU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D0178E-CCE4-4BC0-AC77-93338FEEC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366"/>
            <a:ext cx="10607566" cy="4789597"/>
          </a:xfrm>
        </p:spPr>
        <p:txBody>
          <a:bodyPr>
            <a:normAutofit/>
          </a:bodyPr>
          <a:lstStyle/>
          <a:p>
            <a:r>
              <a:rPr lang="cs-CZ" dirty="0"/>
              <a:t>ČERVENÝ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BÍLÝ</a:t>
            </a:r>
          </a:p>
          <a:p>
            <a:r>
              <a:rPr lang="cs-CZ" dirty="0"/>
              <a:t>BÍLÝ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ČERNÝ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409C54-202A-4215-816A-15B2832AA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13" y="625475"/>
            <a:ext cx="2400300" cy="2400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64BB562-42F0-4C16-9F9F-84B882422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453" y="1986630"/>
            <a:ext cx="4314825" cy="24163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C735358-DEB5-4CBA-81EB-5E637D802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682" y="3410147"/>
            <a:ext cx="3124200" cy="308272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AC5A872-2D23-4E03-A3BC-0D43A58A222B}"/>
              </a:ext>
            </a:extLst>
          </p:cNvPr>
          <p:cNvSpPr/>
          <p:nvPr/>
        </p:nvSpPr>
        <p:spPr>
          <a:xfrm>
            <a:off x="8239125" y="2628900"/>
            <a:ext cx="1809750" cy="46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ZÁPALKY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F43FE06-80FD-4E1C-8473-E12D8ADA5341}"/>
              </a:ext>
            </a:extLst>
          </p:cNvPr>
          <p:cNvSpPr/>
          <p:nvPr/>
        </p:nvSpPr>
        <p:spPr>
          <a:xfrm>
            <a:off x="3352799" y="3962400"/>
            <a:ext cx="3267075" cy="440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SAMOZÁPALNÁ SMĚS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54B53CC2-A891-4AEE-8214-E5AEDDDB30CB}"/>
              </a:ext>
            </a:extLst>
          </p:cNvPr>
          <p:cNvSpPr/>
          <p:nvPr/>
        </p:nvSpPr>
        <p:spPr>
          <a:xfrm>
            <a:off x="8801100" y="6176963"/>
            <a:ext cx="1905000" cy="315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POLOVODIČE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5DB459F-8077-408C-868F-4258AE381E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97" b="-16501"/>
          <a:stretch/>
        </p:blipFill>
        <p:spPr>
          <a:xfrm>
            <a:off x="3693319" y="4563937"/>
            <a:ext cx="3662280" cy="299882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F114E04-1BE4-4BCE-8BDE-DCDB350F66AB}"/>
              </a:ext>
            </a:extLst>
          </p:cNvPr>
          <p:cNvSpPr/>
          <p:nvPr/>
        </p:nvSpPr>
        <p:spPr>
          <a:xfrm>
            <a:off x="4185680" y="6513831"/>
            <a:ext cx="2856251" cy="34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JED  PRO HLODAVCE</a:t>
            </a:r>
          </a:p>
        </p:txBody>
      </p:sp>
    </p:spTree>
    <p:extLst>
      <p:ext uri="{BB962C8B-B14F-4D97-AF65-F5344CB8AC3E}">
        <p14:creationId xmlns:p14="http://schemas.microsoft.com/office/powerpoint/2010/main" val="42762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1 2.96296E-6 L 0.43542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001 0.0125 L 0.10001 0.0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51003 0.0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95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16602 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8AA80-9292-40DC-AF03-897CC174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POUŽITÍ FOSFORU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E5CD77-B4EF-4C44-8AC0-CD0BC2C22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912"/>
            <a:ext cx="10515600" cy="4351338"/>
          </a:xfrm>
        </p:spPr>
        <p:txBody>
          <a:bodyPr/>
          <a:lstStyle/>
          <a:p>
            <a:r>
              <a:rPr lang="cs-CZ" dirty="0"/>
              <a:t>VÝROBA KYSELINY TRIHYDROGEN FOSFOREČNÉ  H</a:t>
            </a:r>
            <a:r>
              <a:rPr lang="cs-CZ" baseline="-25000" dirty="0"/>
              <a:t>3</a:t>
            </a:r>
            <a:r>
              <a:rPr lang="cs-CZ" dirty="0"/>
              <a:t>PO</a:t>
            </a:r>
            <a:r>
              <a:rPr lang="cs-CZ" baseline="-25000" dirty="0"/>
              <a:t>4</a:t>
            </a:r>
          </a:p>
          <a:p>
            <a:endParaRPr lang="cs-CZ" baseline="-25000" dirty="0"/>
          </a:p>
          <a:p>
            <a:endParaRPr lang="cs-CZ" baseline="-25000" dirty="0"/>
          </a:p>
          <a:p>
            <a:endParaRPr lang="cs-CZ" baseline="-25000" dirty="0"/>
          </a:p>
          <a:p>
            <a:endParaRPr lang="cs-CZ" baseline="-25000" dirty="0"/>
          </a:p>
          <a:p>
            <a:r>
              <a:rPr lang="cs-CZ" baseline="-25000" dirty="0"/>
              <a:t>SVÍTÍCÍ BARVY VE TMĚ, MODELÍNY, HRAČKY. TAPETY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7FF8CA-B09D-4F44-A4E6-01FEAA65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975" y="1185862"/>
            <a:ext cx="2466975" cy="32935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BDC963A-E1F8-434C-AC54-8A53DAADA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503350"/>
            <a:ext cx="26289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A02DE-363B-4877-A864-E4ADBF96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- HALOGENY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454527AE-B082-45A6-BA25-38D89766C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58206"/>
            <a:ext cx="2456901" cy="267637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6E489758-CC62-439F-897F-444F15419323}"/>
              </a:ext>
            </a:extLst>
          </p:cNvPr>
          <p:cNvSpPr/>
          <p:nvPr/>
        </p:nvSpPr>
        <p:spPr>
          <a:xfrm>
            <a:off x="1143000" y="3838575"/>
            <a:ext cx="1581150" cy="371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FLUOR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6AC2E2-A206-40EA-B163-6DFEC34BF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382" y="1610087"/>
            <a:ext cx="2572735" cy="241422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76AFB875-4777-48E7-88FF-044289C46D98}"/>
              </a:ext>
            </a:extLst>
          </p:cNvPr>
          <p:cNvSpPr/>
          <p:nvPr/>
        </p:nvSpPr>
        <p:spPr>
          <a:xfrm>
            <a:off x="4248150" y="3695700"/>
            <a:ext cx="1028700" cy="276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CHLOR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A05D46-826B-48E9-9839-C80636918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358" y="2290450"/>
            <a:ext cx="1682642" cy="28105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8F6C51A-FE41-4BF0-9A35-5B4BD4F9FDDC}"/>
              </a:ext>
            </a:extLst>
          </p:cNvPr>
          <p:cNvSpPr/>
          <p:nvPr/>
        </p:nvSpPr>
        <p:spPr>
          <a:xfrm>
            <a:off x="9639300" y="4772025"/>
            <a:ext cx="1057275" cy="328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BROM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443E9AE-02BB-41D6-B509-AE865C09B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291" y="4091829"/>
            <a:ext cx="3304318" cy="256054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A1FB0CDE-23C8-4594-B9C4-C9AD9F6418B9}"/>
              </a:ext>
            </a:extLst>
          </p:cNvPr>
          <p:cNvSpPr/>
          <p:nvPr/>
        </p:nvSpPr>
        <p:spPr>
          <a:xfrm>
            <a:off x="5924550" y="6305550"/>
            <a:ext cx="1371600" cy="3468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JÓD</a:t>
            </a:r>
          </a:p>
        </p:txBody>
      </p:sp>
    </p:spTree>
    <p:extLst>
      <p:ext uri="{BB962C8B-B14F-4D97-AF65-F5344CB8AC3E}">
        <p14:creationId xmlns:p14="http://schemas.microsoft.com/office/powerpoint/2010/main" val="33223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CA674-EA0C-4C21-BA35-ED5EA571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Čertovské prvky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9AF8FA-67A9-462D-9221-468E0C33B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262"/>
            <a:ext cx="10281745" cy="4894701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SÍRA     S</a:t>
            </a:r>
          </a:p>
          <a:p>
            <a:pPr lvl="1"/>
            <a:r>
              <a:rPr lang="cs-CZ" dirty="0"/>
              <a:t>NEKOV, ŽLUTÁ, HOŘLAVÁ LÁTKA</a:t>
            </a:r>
          </a:p>
          <a:p>
            <a:pPr lvl="1"/>
            <a:r>
              <a:rPr lang="cs-CZ" dirty="0"/>
              <a:t>TĚŽÍ SE</a:t>
            </a:r>
          </a:p>
          <a:p>
            <a:pPr lvl="1"/>
            <a:r>
              <a:rPr lang="cs-CZ" dirty="0"/>
              <a:t>V PŘÍRODĚ  SLOUČENINY - NEROSTY – PYRIT, GALENIT</a:t>
            </a:r>
          </a:p>
          <a:p>
            <a:pPr lvl="1"/>
            <a:r>
              <a:rPr lang="cs-CZ" dirty="0"/>
              <a:t>FORMY: KRYSTALICKÁ, PLATICKÁ, AMORFNÍ</a:t>
            </a:r>
          </a:p>
          <a:p>
            <a:pPr lvl="1"/>
            <a:r>
              <a:rPr lang="cs-CZ" dirty="0"/>
              <a:t>MOLEKULA – 8 ATOMŮ    S</a:t>
            </a:r>
            <a:r>
              <a:rPr lang="cs-CZ" baseline="-25000" dirty="0"/>
              <a:t>8</a:t>
            </a:r>
            <a:endParaRPr lang="cs-CZ" dirty="0"/>
          </a:p>
          <a:p>
            <a:pPr lvl="1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POUŽITÍ:</a:t>
            </a:r>
            <a:r>
              <a:rPr lang="cs-CZ" dirty="0"/>
              <a:t> KYSELINA SÍROVÁ, PNEUMATIKY, PYROTECHNIKA</a:t>
            </a:r>
          </a:p>
          <a:p>
            <a:pPr marL="342900" lvl="1" indent="-342900"/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FOSFOR     P</a:t>
            </a:r>
          </a:p>
          <a:p>
            <a:pPr marL="800100" lvl="2" indent="-342900"/>
            <a:r>
              <a:rPr lang="cs-CZ" dirty="0"/>
              <a:t>NEKOV, PEVNÁ LÁTKA</a:t>
            </a:r>
          </a:p>
          <a:p>
            <a:pPr marL="800100" lvl="2" indent="-342900"/>
            <a:r>
              <a:rPr lang="cs-CZ" dirty="0"/>
              <a:t>V PŘÍRODĚ VE SLOUČENINÁCH – NEROST APATIT – VÝROBA FOSFORU</a:t>
            </a:r>
          </a:p>
          <a:p>
            <a:pPr marL="800100" lvl="2" indent="-342900"/>
            <a:r>
              <a:rPr lang="cs-CZ" dirty="0"/>
              <a:t>BÍLÝ: SAMOZÁPALNÝ, JEDOVATÝ, MOLEKULA   P</a:t>
            </a:r>
            <a:r>
              <a:rPr lang="cs-CZ" baseline="-25000" dirty="0"/>
              <a:t>4,</a:t>
            </a:r>
            <a:r>
              <a:rPr lang="cs-CZ" dirty="0"/>
              <a:t>, PÁRY SVĚTÉLKUJÍ</a:t>
            </a:r>
          </a:p>
          <a:p>
            <a:pPr marL="800100" lvl="2" indent="-342900"/>
            <a:r>
              <a:rPr lang="cs-CZ" dirty="0"/>
              <a:t>ČERVENÝ: STÁLÝ, NEJEDOVATÝ,NEROZPOUŠTÍ SE</a:t>
            </a:r>
          </a:p>
          <a:p>
            <a:pPr marL="800100" lvl="2" indent="-342900"/>
            <a:r>
              <a:rPr lang="cs-CZ" dirty="0"/>
              <a:t>ČERNÝ: STÁLÝ, VEDE ELEKTRICKÝ PROUD A TEPLO</a:t>
            </a:r>
          </a:p>
          <a:p>
            <a:pPr marL="800100" lvl="2" indent="-342900"/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POUŽITÍ</a:t>
            </a:r>
            <a:r>
              <a:rPr lang="cs-CZ" dirty="0"/>
              <a:t>: HUBENÍ HLODAVCŮ, ZÁPALKY, POLOVODIČE</a:t>
            </a:r>
          </a:p>
          <a:p>
            <a:pPr marL="800100" lvl="2" indent="-342900"/>
            <a:endParaRPr lang="cs-CZ" dirty="0"/>
          </a:p>
          <a:p>
            <a:pPr marL="800100" lvl="2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945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A4906-A082-4463-8DF6-D8B46D10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FA28DE-6C46-4BC1-BABE-5EDF6980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str. 56 – 57</a:t>
            </a:r>
          </a:p>
          <a:p>
            <a:r>
              <a:rPr lang="cs-CZ" sz="2400" dirty="0"/>
              <a:t>1. Proč potřebují rostliny fosfor?</a:t>
            </a:r>
          </a:p>
          <a:p>
            <a:r>
              <a:rPr lang="cs-CZ" sz="2400" dirty="0"/>
              <a:t>2. V jaké formě může člověk rostlinám fosfor dodat?</a:t>
            </a:r>
          </a:p>
          <a:p>
            <a:r>
              <a:rPr lang="cs-CZ" sz="2400" dirty="0"/>
              <a:t>3. Obsahují potraviny fosfor? Uveď příklady?</a:t>
            </a:r>
          </a:p>
          <a:p>
            <a:r>
              <a:rPr lang="cs-CZ" sz="2400" dirty="0"/>
              <a:t>4. Proč je fosfor důležitý pro život?</a:t>
            </a:r>
          </a:p>
          <a:p>
            <a:endParaRPr lang="cs-CZ" sz="2400" dirty="0"/>
          </a:p>
          <a:p>
            <a:r>
              <a:rPr lang="cs-CZ" sz="2400" dirty="0"/>
              <a:t>5. Zhlédni video od 4:00 min a vypiš tři nové informace z videa:</a:t>
            </a:r>
          </a:p>
          <a:p>
            <a:r>
              <a:rPr lang="cs-CZ" sz="2400" dirty="0">
                <a:hlinkClick r:id="rId2"/>
              </a:rPr>
              <a:t>https://www.youtube.com/watch?v=_COXMjo4cRo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3066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A2F80-4170-4C44-A39B-D2FA0147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020639-BD12-4E31-8FAD-10E8F9E2E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https://www.youtube.com/watch?v=AVzI90oZUlc</a:t>
            </a:r>
            <a:endParaRPr lang="cs-CZ" dirty="0"/>
          </a:p>
          <a:p>
            <a:r>
              <a:rPr lang="cs-CZ" dirty="0"/>
              <a:t>Bílý fosfor</a:t>
            </a:r>
          </a:p>
          <a:p>
            <a:r>
              <a:rPr lang="cs-CZ" dirty="0">
                <a:hlinkClick r:id="rId3"/>
              </a:rPr>
              <a:t>https://www.youtube.com/watch?v=_COXMjo4cRo</a:t>
            </a:r>
            <a:endParaRPr lang="cs-CZ" dirty="0"/>
          </a:p>
          <a:p>
            <a:r>
              <a:rPr lang="cs-CZ" dirty="0"/>
              <a:t>Bílý a červený , černý fosfor</a:t>
            </a:r>
          </a:p>
        </p:txBody>
      </p:sp>
    </p:spTree>
    <p:extLst>
      <p:ext uri="{BB962C8B-B14F-4D97-AF65-F5344CB8AC3E}">
        <p14:creationId xmlns:p14="http://schemas.microsoft.com/office/powerpoint/2010/main" val="204475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0E2BE-2148-45A0-833C-B2BFBBAF2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– HALOGENY - POUŽITÍ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B8164E7-2D5C-4D93-9950-573F15F0E6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101" y="1370432"/>
            <a:ext cx="3490203" cy="224207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12613D5-6180-45B2-8F24-F6EAEE74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525" y="2572686"/>
            <a:ext cx="3011959" cy="40365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0972D25-3340-4575-A409-AAA9F91E5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44" r="24737"/>
          <a:stretch/>
        </p:blipFill>
        <p:spPr>
          <a:xfrm>
            <a:off x="8192698" y="1410961"/>
            <a:ext cx="1097163" cy="22707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06A1C4-97F4-485D-935C-51A7F6605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389" y="327025"/>
            <a:ext cx="2411259" cy="30058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2D43E9-3F07-4AC5-A226-0A8FDABA3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3675612"/>
            <a:ext cx="3188484" cy="31823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75324CB-9305-482C-A1E7-1664508B18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3705" y="3849459"/>
            <a:ext cx="2834886" cy="212159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714FB77-4667-4591-BB74-EE79566A0F2B}"/>
              </a:ext>
            </a:extLst>
          </p:cNvPr>
          <p:cNvSpPr/>
          <p:nvPr/>
        </p:nvSpPr>
        <p:spPr>
          <a:xfrm>
            <a:off x="7534275" y="6257925"/>
            <a:ext cx="895350" cy="351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FLUOR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5951AAF-4D84-45C7-B8C0-03A7CD823091}"/>
              </a:ext>
            </a:extLst>
          </p:cNvPr>
          <p:cNvSpPr/>
          <p:nvPr/>
        </p:nvSpPr>
        <p:spPr>
          <a:xfrm>
            <a:off x="8629649" y="6257926"/>
            <a:ext cx="937739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CHLOR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194CE7D-29A4-4515-A366-8DD8FBA786AF}"/>
              </a:ext>
            </a:extLst>
          </p:cNvPr>
          <p:cNvSpPr/>
          <p:nvPr/>
        </p:nvSpPr>
        <p:spPr>
          <a:xfrm>
            <a:off x="9877425" y="6257925"/>
            <a:ext cx="866775" cy="351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BROM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364FD38-BDFE-42BA-9E0B-FD03BED79887}"/>
              </a:ext>
            </a:extLst>
          </p:cNvPr>
          <p:cNvSpPr/>
          <p:nvPr/>
        </p:nvSpPr>
        <p:spPr>
          <a:xfrm>
            <a:off x="11029950" y="6257925"/>
            <a:ext cx="790575" cy="351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JOD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78D7485-EF0F-433D-A187-E6AE5CFE3F17}"/>
              </a:ext>
            </a:extLst>
          </p:cNvPr>
          <p:cNvSpPr/>
          <p:nvPr/>
        </p:nvSpPr>
        <p:spPr>
          <a:xfrm>
            <a:off x="8772525" y="6524626"/>
            <a:ext cx="81915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CHLOR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E35A679-6AEB-4F6E-AB26-B69633D308AF}"/>
              </a:ext>
            </a:extLst>
          </p:cNvPr>
          <p:cNvSpPr/>
          <p:nvPr/>
        </p:nvSpPr>
        <p:spPr>
          <a:xfrm>
            <a:off x="11125200" y="6524626"/>
            <a:ext cx="81915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JOD</a:t>
            </a:r>
          </a:p>
        </p:txBody>
      </p:sp>
    </p:spTree>
    <p:extLst>
      <p:ext uri="{BB962C8B-B14F-4D97-AF65-F5344CB8AC3E}">
        <p14:creationId xmlns:p14="http://schemas.microsoft.com/office/powerpoint/2010/main" val="25406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-0.00156 -0.423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3836 -0.4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0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08372 -0.423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0886 -0.1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87 -0.03889 L -0.69987 -0.0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133DB-6133-49A1-8F10-7D0B512FDE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Čertovské prvky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7867CE-EEC4-47E0-AE6F-4CEC15272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SÍRA A FOSFOR</a:t>
            </a:r>
          </a:p>
        </p:txBody>
      </p:sp>
    </p:spTree>
    <p:extLst>
      <p:ext uri="{BB962C8B-B14F-4D97-AF65-F5344CB8AC3E}">
        <p14:creationId xmlns:p14="http://schemas.microsoft.com/office/powerpoint/2010/main" val="43519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B8A39-2406-4AEC-B46F-8D2DB96E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SÍRA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F5B8A0-6DEE-4299-A648-2DED2E073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ZNAČKA:   S</a:t>
            </a:r>
          </a:p>
          <a:p>
            <a:r>
              <a:rPr lang="cs-CZ" dirty="0"/>
              <a:t>LATINSKÝ NÁZEV: SULFUR</a:t>
            </a:r>
          </a:p>
          <a:p>
            <a:r>
              <a:rPr lang="cs-CZ" dirty="0"/>
              <a:t>PROTONOVÉ ČÍSLO: 16</a:t>
            </a:r>
          </a:p>
          <a:p>
            <a:r>
              <a:rPr lang="cs-CZ" dirty="0"/>
              <a:t>SKUPINA: VI. A</a:t>
            </a:r>
          </a:p>
          <a:p>
            <a:r>
              <a:rPr lang="cs-CZ" dirty="0"/>
              <a:t>PERIODA: 3</a:t>
            </a:r>
          </a:p>
          <a:p>
            <a:r>
              <a:rPr lang="cs-CZ" dirty="0"/>
              <a:t>NEKOV</a:t>
            </a:r>
          </a:p>
          <a:p>
            <a:r>
              <a:rPr lang="cs-CZ" dirty="0"/>
              <a:t>VYTVÁŘÍ SLOUČENINY</a:t>
            </a:r>
          </a:p>
          <a:p>
            <a:r>
              <a:rPr lang="cs-CZ" dirty="0"/>
              <a:t>VOLNÁ: OSMIATOMOVÁ MOLEKULA  S</a:t>
            </a:r>
            <a:r>
              <a:rPr lang="cs-CZ" baseline="-25000" dirty="0"/>
              <a:t>8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A78BF60-4F36-4D33-9DE0-616F111DB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12" b="28481"/>
          <a:stretch/>
        </p:blipFill>
        <p:spPr>
          <a:xfrm>
            <a:off x="7258050" y="3332770"/>
            <a:ext cx="2981325" cy="27727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D6B6B73-BE69-4B68-8B1C-63EACC33B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6" y="630363"/>
            <a:ext cx="8743950" cy="61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7C4E8-0E27-4F57-B676-726C952C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SÍRA - VLASTNOSTI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DA6572-200A-4496-8F03-F3040F3C9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ŽLUTÁ PEVNÁ LÁTKA</a:t>
            </a:r>
          </a:p>
          <a:p>
            <a:r>
              <a:rPr lang="cs-CZ" dirty="0"/>
              <a:t>HOŘLAVÁ, VZNIKÁ OXID SIŘIČITÝ</a:t>
            </a:r>
          </a:p>
          <a:p>
            <a:r>
              <a:rPr lang="cs-CZ" dirty="0"/>
              <a:t>VZNIKÁ V SOPEČNÝCH OBLASTECH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600A47-0ED7-457F-A872-D9939A4B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218876"/>
            <a:ext cx="4110038" cy="30785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131CDEB-1603-49DE-9BD4-2F94999E4B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29"/>
          <a:stretch/>
        </p:blipFill>
        <p:spPr>
          <a:xfrm>
            <a:off x="5581414" y="3762375"/>
            <a:ext cx="5424723" cy="241458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8E2C938-250C-4984-983C-9540BBC74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39" y="3768532"/>
            <a:ext cx="3609974" cy="24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F97C9-B6FD-48C3-8444-164D81D7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FORMY SÍRY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0A7160-428C-4D11-A76B-97B20BF9A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    Krystalická síra </a:t>
            </a:r>
            <a:r>
              <a:rPr lang="cs-CZ" dirty="0"/>
              <a:t>- atomy síry jsou spojeny do kruhu po osmi atomech. </a:t>
            </a:r>
          </a:p>
          <a:p>
            <a:endParaRPr lang="cs-CZ" dirty="0"/>
          </a:p>
          <a:p>
            <a:r>
              <a:rPr lang="cs-CZ" dirty="0"/>
              <a:t>    </a:t>
            </a:r>
            <a:r>
              <a:rPr lang="cs-CZ" dirty="0">
                <a:solidFill>
                  <a:srgbClr val="FF0000"/>
                </a:solidFill>
              </a:rPr>
              <a:t>Plastická síra - </a:t>
            </a:r>
            <a:r>
              <a:rPr lang="cs-CZ" dirty="0"/>
              <a:t>tvoří ji dlouhé řetězce atomů síry.</a:t>
            </a:r>
          </a:p>
          <a:p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    Amorfní síra </a:t>
            </a:r>
            <a:r>
              <a:rPr lang="cs-CZ" dirty="0"/>
              <a:t>(sirný květ) - sublimovaná síra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6D2F2A-669A-4CE6-92CB-72D4BDCC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196057"/>
            <a:ext cx="2533650" cy="2026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030FFB9-B5A5-44DE-AB9E-1D8A26B6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825" y="219074"/>
            <a:ext cx="3514725" cy="35147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0C17BA-C6A7-4F7B-A0D4-320373EE8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608" y="2717165"/>
            <a:ext cx="3718691" cy="359473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30DE2BB-DEF7-4CA5-AB86-7D6165AE28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350" y="3579876"/>
            <a:ext cx="4400550" cy="299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56E9D-D490-4ADF-ACF6-24E69B50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1325563"/>
          </a:xfrm>
        </p:spPr>
        <p:txBody>
          <a:bodyPr/>
          <a:lstStyle/>
          <a:p>
            <a:r>
              <a:rPr lang="cs-CZ" b="1" dirty="0"/>
              <a:t>V PŘÍRODĚ SLOUČENINY - NEROSTY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6BE04E-6EEC-47A3-A088-04E6F1780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PYRIT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SFALERIT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GALENIT</a:t>
            </a:r>
          </a:p>
          <a:p>
            <a:endParaRPr lang="cs-CZ" dirty="0"/>
          </a:p>
          <a:p>
            <a:r>
              <a:rPr lang="cs-CZ" dirty="0"/>
              <a:t>SULFAN- SIROVODÍK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027907-1FF4-4202-BEC0-D4C567F68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387" y="1183134"/>
            <a:ext cx="4672013" cy="31090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5A9D543-FB7F-4A31-A25A-D84A156C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09" y="2073503"/>
            <a:ext cx="3833812" cy="28716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81555CB-5B81-4F55-978C-360E0D7F6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296" y="3780470"/>
            <a:ext cx="3500437" cy="23293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1B51D2A-721D-44D1-8BDD-855E89C134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94"/>
          <a:stretch/>
        </p:blipFill>
        <p:spPr>
          <a:xfrm>
            <a:off x="4050589" y="5168427"/>
            <a:ext cx="1447800" cy="11515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23DE4F-AAE3-4763-B336-9E0FDD35C5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141" t="22066" r="-1042" b="-2077"/>
          <a:stretch/>
        </p:blipFill>
        <p:spPr>
          <a:xfrm>
            <a:off x="5896355" y="5060677"/>
            <a:ext cx="1447800" cy="136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CC6A9-76C2-43D1-A146-24A91D19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VYUŽITÍ SÍRY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471AFA-78C1-48FA-A5CC-9AB3371C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VÝROBA KYSELINY SÍROVÉ  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VÝROBA PNEUMATIK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A379507-6A9F-42AC-A34A-F65B95F92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575" y="171450"/>
            <a:ext cx="3714750" cy="4953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FDDAAC-6DA8-4BC7-966C-124D7F0F0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95" y="3487737"/>
            <a:ext cx="4515918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4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571</Words>
  <Application>Microsoft Office PowerPoint</Application>
  <PresentationFormat>Širokoúhlá obrazovka</PresentationFormat>
  <Paragraphs>150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KONTROLA DÚ - TEXT</vt:lpstr>
      <vt:lpstr>OPAKOVÁNÍ - HALOGENY</vt:lpstr>
      <vt:lpstr>OPAKOVÁNÍ – HALOGENY - POUŽITÍ</vt:lpstr>
      <vt:lpstr>Čertovské prvky</vt:lpstr>
      <vt:lpstr>SÍRA</vt:lpstr>
      <vt:lpstr>SÍRA - VLASTNOSTI</vt:lpstr>
      <vt:lpstr>FORMY SÍRY</vt:lpstr>
      <vt:lpstr>V PŘÍRODĚ SLOUČENINY - NEROSTY</vt:lpstr>
      <vt:lpstr>VYUŽITÍ SÍRY</vt:lpstr>
      <vt:lpstr>VYUŽITÍ SÍRY</vt:lpstr>
      <vt:lpstr>VIDEA</vt:lpstr>
      <vt:lpstr>FOSFOR</vt:lpstr>
      <vt:lpstr>MODIFIKACE FOSFORU</vt:lpstr>
      <vt:lpstr>Prezentace aplikace PowerPoint</vt:lpstr>
      <vt:lpstr>BÍLÝ FOSFOR - FOSFORESCENCE</vt:lpstr>
      <vt:lpstr>ČERVENÝ A ČERNÝ FOSFOR</vt:lpstr>
      <vt:lpstr>FOSFOR V PŘÍRODĚ JEN VE SLOUČENINÁCH</vt:lpstr>
      <vt:lpstr>POUŽITÍ FOSFORU </vt:lpstr>
      <vt:lpstr>POUŽITÍ FOSFORU</vt:lpstr>
      <vt:lpstr>Čertovské prvky</vt:lpstr>
      <vt:lpstr>DÚ Z ONLINE HODINY</vt:lpstr>
      <vt:lpstr>videa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Čertovské prvky</dc:title>
  <dc:creator>Dagmar Hegrová</dc:creator>
  <cp:lastModifiedBy>Zbyněk Koláčný</cp:lastModifiedBy>
  <cp:revision>19</cp:revision>
  <dcterms:created xsi:type="dcterms:W3CDTF">2021-02-01T16:35:37Z</dcterms:created>
  <dcterms:modified xsi:type="dcterms:W3CDTF">2021-02-02T11:07:51Z</dcterms:modified>
</cp:coreProperties>
</file>